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839" r:id="rId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 showGuides="1">
      <p:cViewPr varScale="1">
        <p:scale>
          <a:sx n="102" d="100"/>
          <a:sy n="102" d="100"/>
        </p:scale>
        <p:origin x="22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nrik Haase" userId="db98e60a651050b6" providerId="LiveId" clId="{1E587867-F556-4954-85C5-57288C86B4F6}"/>
    <pc:docChg chg="custSel modSld">
      <pc:chgData name="Henrik Haase" userId="db98e60a651050b6" providerId="LiveId" clId="{1E587867-F556-4954-85C5-57288C86B4F6}" dt="2022-02-15T14:45:15.284" v="1"/>
      <pc:docMkLst>
        <pc:docMk/>
      </pc:docMkLst>
      <pc:sldChg chg="addSp delSp modSp mod">
        <pc:chgData name="Henrik Haase" userId="db98e60a651050b6" providerId="LiveId" clId="{1E587867-F556-4954-85C5-57288C86B4F6}" dt="2022-02-15T14:45:15.284" v="1"/>
        <pc:sldMkLst>
          <pc:docMk/>
          <pc:sldMk cId="2731026528" sldId="839"/>
        </pc:sldMkLst>
        <pc:picChg chg="add mod">
          <ac:chgData name="Henrik Haase" userId="db98e60a651050b6" providerId="LiveId" clId="{1E587867-F556-4954-85C5-57288C86B4F6}" dt="2022-02-15T14:45:15.284" v="1"/>
          <ac:picMkLst>
            <pc:docMk/>
            <pc:sldMk cId="2731026528" sldId="839"/>
            <ac:picMk id="3" creationId="{9B3B23C2-3E32-4E11-B630-0C786BD4D24C}"/>
          </ac:picMkLst>
        </pc:picChg>
        <pc:picChg chg="del">
          <ac:chgData name="Henrik Haase" userId="db98e60a651050b6" providerId="LiveId" clId="{1E587867-F556-4954-85C5-57288C86B4F6}" dt="2022-02-15T14:45:07.724" v="0" actId="478"/>
          <ac:picMkLst>
            <pc:docMk/>
            <pc:sldMk cId="2731026528" sldId="839"/>
            <ac:picMk id="4" creationId="{99B65EB3-4E33-47A7-B378-7DE95030332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A30735-E8FC-4960-98A9-08C78A510E90}" type="datetimeFigureOut">
              <a:rPr lang="da-DK" smtClean="0"/>
              <a:t>15-02-2022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B20082-859C-4068-ACB2-BF2C1FBDE143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65365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The slide represents a hypothetical model for the</a:t>
            </a:r>
            <a:r>
              <a:rPr lang="en-GB" baseline="0" dirty="0"/>
              <a:t> </a:t>
            </a:r>
            <a:r>
              <a:rPr lang="en-GB" dirty="0"/>
              <a:t>pathological-clinical continuum of AD.</a:t>
            </a:r>
            <a:r>
              <a:rPr lang="en-GB" baseline="30000" dirty="0"/>
              <a:t>[Sperling et al., 2011]</a:t>
            </a:r>
            <a:r>
              <a:rPr lang="en-GB" dirty="0"/>
              <a:t> </a:t>
            </a:r>
          </a:p>
          <a:p>
            <a:endParaRPr lang="en-GB" dirty="0"/>
          </a:p>
          <a:p>
            <a:r>
              <a:rPr lang="en-GB" dirty="0"/>
              <a:t>The ‘preclinical’ stage precedes mild cognitive impairment (MCI) and includes individuals who have evidence of early AD</a:t>
            </a:r>
            <a:r>
              <a:rPr lang="en-GB" baseline="0" dirty="0"/>
              <a:t> </a:t>
            </a:r>
            <a:r>
              <a:rPr lang="en-GB" dirty="0"/>
              <a:t>pathological changes, but do not meet clinical criteria for</a:t>
            </a:r>
            <a:r>
              <a:rPr lang="en-GB" baseline="0" dirty="0"/>
              <a:t> </a:t>
            </a:r>
            <a:r>
              <a:rPr lang="en-GB" dirty="0"/>
              <a:t>MCI or dementia.</a:t>
            </a:r>
            <a:r>
              <a:rPr lang="en-GB" baseline="30000" dirty="0"/>
              <a:t>[Sperling et al., 2011]</a:t>
            </a:r>
            <a:r>
              <a:rPr lang="en-GB" dirty="0"/>
              <a:t> It is likely that even this preclinical</a:t>
            </a:r>
            <a:r>
              <a:rPr lang="en-GB" baseline="0" dirty="0"/>
              <a:t> </a:t>
            </a:r>
            <a:r>
              <a:rPr lang="en-GB" dirty="0"/>
              <a:t>stage of the disease represents a continuum from</a:t>
            </a:r>
            <a:r>
              <a:rPr lang="en-GB" baseline="0" dirty="0"/>
              <a:t> </a:t>
            </a:r>
            <a:r>
              <a:rPr lang="en-GB" dirty="0"/>
              <a:t>completely asymptomatic individuals with biomarker</a:t>
            </a:r>
            <a:r>
              <a:rPr lang="en-GB" baseline="0" dirty="0"/>
              <a:t> </a:t>
            </a:r>
            <a:r>
              <a:rPr lang="en-GB" dirty="0"/>
              <a:t>evidence suggestive of AD-pathophysiological process at risk for progression to AD</a:t>
            </a:r>
            <a:r>
              <a:rPr lang="en-GB" baseline="0" dirty="0"/>
              <a:t> </a:t>
            </a:r>
            <a:r>
              <a:rPr lang="en-GB" dirty="0"/>
              <a:t>dementia to biomarker-positive individuals who are already</a:t>
            </a:r>
            <a:r>
              <a:rPr lang="en-GB" baseline="0" dirty="0"/>
              <a:t> </a:t>
            </a:r>
            <a:r>
              <a:rPr lang="en-GB" dirty="0"/>
              <a:t>demonstrating very subtle decline but not yet meeting standardized</a:t>
            </a:r>
            <a:r>
              <a:rPr lang="en-GB" baseline="0" dirty="0"/>
              <a:t> </a:t>
            </a:r>
            <a:r>
              <a:rPr lang="en-GB" dirty="0"/>
              <a:t>criteria for MCI.</a:t>
            </a:r>
            <a:r>
              <a:rPr lang="en-GB" baseline="30000" dirty="0"/>
              <a:t>[Sperling et al., 2011]</a:t>
            </a:r>
            <a:r>
              <a:rPr lang="en-GB" dirty="0"/>
              <a:t> This continuum of preclinical AD</a:t>
            </a:r>
            <a:r>
              <a:rPr lang="en-GB" baseline="0" dirty="0"/>
              <a:t> </a:t>
            </a:r>
            <a:r>
              <a:rPr lang="en-GB" dirty="0"/>
              <a:t>would also encompass: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individuals who carry one or</a:t>
            </a:r>
            <a:r>
              <a:rPr lang="en-GB" baseline="0" dirty="0"/>
              <a:t> </a:t>
            </a:r>
            <a:r>
              <a:rPr lang="en-GB" dirty="0"/>
              <a:t>more apolipoprotein E (</a:t>
            </a:r>
            <a:r>
              <a:rPr lang="en-GB" i="1" dirty="0"/>
              <a:t>APOE</a:t>
            </a:r>
            <a:r>
              <a:rPr lang="en-GB" dirty="0"/>
              <a:t>) </a:t>
            </a:r>
            <a:r>
              <a:rPr lang="en-GB" dirty="0">
                <a:sym typeface="Symbol" panose="05050102010706020507" pitchFamily="18" charset="2"/>
              </a:rPr>
              <a:t></a:t>
            </a:r>
            <a:r>
              <a:rPr lang="en-GB" dirty="0"/>
              <a:t>4 alleles who are known</a:t>
            </a:r>
            <a:r>
              <a:rPr lang="en-GB" baseline="0" dirty="0"/>
              <a:t> </a:t>
            </a:r>
            <a:r>
              <a:rPr lang="en-GB" dirty="0"/>
              <a:t>to have an increased risk of developing AD dementia, at</a:t>
            </a:r>
            <a:r>
              <a:rPr lang="en-GB" baseline="0" dirty="0"/>
              <a:t> </a:t>
            </a:r>
            <a:r>
              <a:rPr lang="en-GB" dirty="0"/>
              <a:t>the point they are AD-P biomarker-positive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carriers</a:t>
            </a:r>
            <a:r>
              <a:rPr lang="en-GB" baseline="0" dirty="0"/>
              <a:t> </a:t>
            </a:r>
            <a:r>
              <a:rPr lang="en-GB" dirty="0"/>
              <a:t>of autosomal-dominant mutations, who are in the </a:t>
            </a:r>
            <a:r>
              <a:rPr lang="en-GB" dirty="0" err="1"/>
              <a:t>presymptomatic</a:t>
            </a:r>
            <a:r>
              <a:rPr lang="en-GB" baseline="0" dirty="0"/>
              <a:t> </a:t>
            </a:r>
            <a:r>
              <a:rPr lang="en-GB" dirty="0"/>
              <a:t>biomarker-positive stage of their illness, and who</a:t>
            </a:r>
            <a:r>
              <a:rPr lang="en-GB" baseline="0" dirty="0"/>
              <a:t> </a:t>
            </a:r>
            <a:r>
              <a:rPr lang="en-GB" dirty="0"/>
              <a:t>will almost certainly manifest clinical symptoms and progress</a:t>
            </a:r>
            <a:r>
              <a:rPr lang="en-GB" baseline="0" dirty="0"/>
              <a:t> </a:t>
            </a:r>
            <a:r>
              <a:rPr lang="en-GB" dirty="0"/>
              <a:t>to dementia.</a:t>
            </a:r>
            <a:r>
              <a:rPr lang="en-GB" baseline="30000" dirty="0"/>
              <a:t>[Sperling et al., 2011]</a:t>
            </a:r>
            <a:endParaRPr lang="en-GB" dirty="0"/>
          </a:p>
          <a:p>
            <a:endParaRPr lang="en-GB" dirty="0"/>
          </a:p>
          <a:p>
            <a:r>
              <a:rPr lang="en-GB" dirty="0"/>
              <a:t>Emerging evidence from both genetic</a:t>
            </a:r>
            <a:r>
              <a:rPr lang="en-GB" baseline="0" dirty="0"/>
              <a:t> </a:t>
            </a:r>
            <a:r>
              <a:rPr lang="en-GB" dirty="0"/>
              <a:t>at-risk and aging cohorts suggests that there may be a time</a:t>
            </a:r>
            <a:r>
              <a:rPr lang="en-GB" baseline="0" dirty="0"/>
              <a:t> </a:t>
            </a:r>
            <a:r>
              <a:rPr lang="en-GB" dirty="0"/>
              <a:t>lag of a decade or more between the beginning of the pathological</a:t>
            </a:r>
            <a:r>
              <a:rPr lang="en-GB" baseline="0" dirty="0"/>
              <a:t> </a:t>
            </a:r>
            <a:r>
              <a:rPr lang="en-GB" dirty="0"/>
              <a:t>cascade of AD and the onset of clinically evident</a:t>
            </a:r>
            <a:r>
              <a:rPr lang="en-GB" baseline="0" dirty="0"/>
              <a:t> </a:t>
            </a:r>
            <a:r>
              <a:rPr lang="en-GB" dirty="0"/>
              <a:t>impairment.</a:t>
            </a:r>
            <a:r>
              <a:rPr lang="en-GB" baseline="30000" dirty="0"/>
              <a:t>[Sperling et al., 2011]</a:t>
            </a:r>
            <a:r>
              <a:rPr lang="en-GB" dirty="0"/>
              <a:t> It has been proposed that AD begins with a long</a:t>
            </a:r>
            <a:r>
              <a:rPr lang="en-GB" baseline="0" dirty="0"/>
              <a:t> </a:t>
            </a:r>
            <a:r>
              <a:rPr lang="en-GB" dirty="0"/>
              <a:t>asymptomatic period, during which the pathophysiological</a:t>
            </a:r>
            <a:r>
              <a:rPr lang="en-GB" baseline="0" dirty="0"/>
              <a:t> </a:t>
            </a:r>
            <a:r>
              <a:rPr lang="en-GB" dirty="0"/>
              <a:t>process is progressing, and that individuals with biomarker</a:t>
            </a:r>
            <a:r>
              <a:rPr lang="en-GB" baseline="0" dirty="0"/>
              <a:t> </a:t>
            </a:r>
            <a:r>
              <a:rPr lang="en-GB" dirty="0"/>
              <a:t>evidence of early AD-pathophysiological process are at increased risk for developing</a:t>
            </a:r>
            <a:r>
              <a:rPr lang="en-GB" baseline="0" dirty="0"/>
              <a:t> </a:t>
            </a:r>
            <a:r>
              <a:rPr lang="en-GB" dirty="0"/>
              <a:t>cognitive and </a:t>
            </a:r>
            <a:r>
              <a:rPr lang="en-GB" dirty="0" err="1"/>
              <a:t>behavioral</a:t>
            </a:r>
            <a:r>
              <a:rPr lang="en-GB" dirty="0"/>
              <a:t> impairment and progression to clinically manifest AD</a:t>
            </a:r>
            <a:r>
              <a:rPr lang="en-GB" baseline="0" dirty="0"/>
              <a:t> </a:t>
            </a:r>
            <a:r>
              <a:rPr lang="en-GB" dirty="0"/>
              <a:t>dementia.</a:t>
            </a:r>
            <a:r>
              <a:rPr lang="en-GB" baseline="30000" dirty="0"/>
              <a:t>[Sperling et al., 2011]</a:t>
            </a:r>
            <a:endParaRPr lang="en-GB" dirty="0"/>
          </a:p>
          <a:p>
            <a:endParaRPr lang="en-GB" dirty="0"/>
          </a:p>
          <a:p>
            <a:r>
              <a:rPr lang="en-US" dirty="0"/>
              <a:t>Reference: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Sperling RA, </a:t>
            </a:r>
            <a:r>
              <a:rPr lang="en-US" dirty="0" err="1"/>
              <a:t>Aisen</a:t>
            </a:r>
            <a:r>
              <a:rPr lang="en-US" dirty="0"/>
              <a:t> PS, Beckett LA, et al. Toward defining the preclinical stages of Alzheimer’s disease: recommendations from the National Institute on Aging-Alzheimer’s Association workgroups on diagnostic guidelines for Alzheimer’s disease. </a:t>
            </a:r>
            <a:r>
              <a:rPr lang="en-US" dirty="0" err="1"/>
              <a:t>Alzheimers</a:t>
            </a:r>
            <a:r>
              <a:rPr lang="en-US" dirty="0"/>
              <a:t> Dement 2011; 7 (3): 280–292. </a:t>
            </a:r>
          </a:p>
        </p:txBody>
      </p:sp>
      <p:sp>
        <p:nvSpPr>
          <p:cNvPr id="7" name="Slide Image Placeholder 6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5112" cy="3722687"/>
          </a:xfrm>
        </p:spPr>
      </p:sp>
      <p:sp>
        <p:nvSpPr>
          <p:cNvPr id="8" name="Date Placeholder 7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BC8F75D-C544-4AF2-A1A3-8D5EFDD50911}" type="datetime5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15-Feb-22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E11E7B0-DB02-4F04-A770-ADB5177832DF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da-DK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387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64987698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 dirty="0" err="1"/>
              <a:t>Alzheimer’s</a:t>
            </a:r>
            <a:r>
              <a:rPr lang="da-DK" dirty="0"/>
              <a:t> </a:t>
            </a:r>
            <a:r>
              <a:rPr lang="da-DK" dirty="0" err="1"/>
              <a:t>Disease</a:t>
            </a:r>
            <a:r>
              <a:rPr lang="da-DK" dirty="0"/>
              <a:t> (AD)</a:t>
            </a:r>
            <a:endParaRPr lang="en-US" dirty="0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2235672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 dirty="0" err="1"/>
              <a:t>Alzheimer’s</a:t>
            </a:r>
            <a:r>
              <a:rPr lang="da-DK" dirty="0"/>
              <a:t> </a:t>
            </a:r>
            <a:r>
              <a:rPr lang="da-DK" dirty="0" err="1"/>
              <a:t>Disease</a:t>
            </a:r>
            <a:r>
              <a:rPr lang="da-DK" dirty="0"/>
              <a:t> (AD)</a:t>
            </a:r>
            <a:endParaRPr lang="en-US" dirty="0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2646326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 dirty="0" err="1"/>
              <a:t>Alzheimer’s</a:t>
            </a:r>
            <a:r>
              <a:rPr lang="da-DK" dirty="0"/>
              <a:t> </a:t>
            </a:r>
            <a:r>
              <a:rPr lang="da-DK" dirty="0" err="1"/>
              <a:t>Disease</a:t>
            </a:r>
            <a:r>
              <a:rPr lang="da-DK" dirty="0"/>
              <a:t> (AD)</a:t>
            </a:r>
            <a:endParaRPr lang="en-US" dirty="0"/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099402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4131285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3624943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3601390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2985904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3654304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7832407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da-DK"/>
              <a:t>Klik for at redigere teksttypografierne i masteren</a:t>
            </a:r>
          </a:p>
          <a:p>
            <a:pPr marL="180000" lvl="1" indent="-180000"/>
            <a:r>
              <a:rPr lang="da-DK"/>
              <a:t>Andet niveau</a:t>
            </a:r>
          </a:p>
          <a:p>
            <a:pPr marL="180000" lvl="2" indent="-180000"/>
            <a:r>
              <a:rPr lang="da-DK"/>
              <a:t>Tredje niveau</a:t>
            </a:r>
          </a:p>
          <a:p>
            <a:pPr marL="180000" lvl="3" indent="-180000"/>
            <a:r>
              <a:rPr lang="da-DK"/>
              <a:t>Fjerde niveau</a:t>
            </a:r>
          </a:p>
          <a:p>
            <a:pPr marL="180000" lvl="4" indent="-180000"/>
            <a:r>
              <a:rPr lang="da-DK"/>
              <a:t>Femte niveau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6160766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da-DK"/>
              <a:t>Klik for at redigere teksttypografierne i masteren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7289678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741485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6794477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1712620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9457542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8418934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378954668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28340596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70935313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51968089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83562294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5875603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67843430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75061685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317944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057828813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18033068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003298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4913309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1360851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6672462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6614406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2704309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95675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5383629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524782"/>
          </a:xfrm>
        </p:spPr>
        <p:txBody>
          <a:bodyPr anchor="t">
            <a:normAutofit/>
          </a:bodyPr>
          <a:lstStyle>
            <a:lvl1pPr>
              <a:defRPr sz="24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351338"/>
          </a:xfrm>
        </p:spPr>
        <p:txBody>
          <a:bodyPr/>
          <a:lstStyle>
            <a:lvl1pPr>
              <a:defRPr sz="2400"/>
            </a:lvl1pPr>
            <a:lvl2pPr>
              <a:defRPr sz="1800"/>
            </a:lvl2pPr>
            <a:lvl3pPr>
              <a:defRPr sz="14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6417243"/>
            <a:ext cx="5607050" cy="18466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15849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2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56417"/>
            <a:ext cx="10515600" cy="507712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5720"/>
            <a:ext cx="5224272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1375720"/>
            <a:ext cx="5224272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6417243"/>
            <a:ext cx="5607050" cy="18466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3466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524781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375720"/>
            <a:ext cx="5224272" cy="4351338"/>
          </a:xfrm>
        </p:spPr>
        <p:txBody>
          <a:bodyPr/>
          <a:lstStyle>
            <a:lvl1pPr marL="0" indent="0">
              <a:buNone/>
              <a:defRPr sz="2400" baseline="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6129528" y="1375720"/>
            <a:ext cx="5224272" cy="4351338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6417243"/>
            <a:ext cx="5607050" cy="18466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939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pPr>
              <a:defRPr/>
            </a:pPr>
            <a:fld id="{16D55396-96DD-4D00-9FFF-653DB602BE1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6715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B3B23C2-3E32-4E11-B630-0C786BD4D2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026528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NT_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346</Words>
  <Application>Microsoft Office PowerPoint</Application>
  <PresentationFormat>Widescreen</PresentationFormat>
  <Paragraphs>12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NT_Neurotorium - PowerPoint-Skabelon - 2022-01-28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Hypothetical model for the pathological–clinical continuum of Alzheimer’s disease</dc:title>
  <dc:creator>Maria Nordfang</dc:creator>
  <cp:lastModifiedBy>Henrik Haase</cp:lastModifiedBy>
  <cp:revision>5</cp:revision>
  <dcterms:created xsi:type="dcterms:W3CDTF">2022-02-15T11:04:08Z</dcterms:created>
  <dcterms:modified xsi:type="dcterms:W3CDTF">2022-02-15T14:45:18Z</dcterms:modified>
</cp:coreProperties>
</file>